
<file path=[Content_Types].xml><?xml version="1.0" encoding="utf-8"?>
<Types xmlns="http://schemas.openxmlformats.org/package/2006/content-types">
  <Default Extension="emf" ContentType="image/x-emf"/>
  <Default Extension="gif" ContentType="image/gif"/>
  <Default Extension="jfif" ContentType="image/png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8.jfif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1"/>
  </p:notesMasterIdLst>
  <p:handoutMasterIdLst>
    <p:handoutMasterId r:id="rId32"/>
  </p:handoutMasterIdLst>
  <p:sldIdLst>
    <p:sldId id="394" r:id="rId2"/>
    <p:sldId id="395" r:id="rId3"/>
    <p:sldId id="595" r:id="rId4"/>
    <p:sldId id="287" r:id="rId5"/>
    <p:sldId id="396" r:id="rId6"/>
    <p:sldId id="481" r:id="rId7"/>
    <p:sldId id="497" r:id="rId8"/>
    <p:sldId id="498" r:id="rId9"/>
    <p:sldId id="581" r:id="rId10"/>
    <p:sldId id="471" r:id="rId11"/>
    <p:sldId id="591" r:id="rId12"/>
    <p:sldId id="592" r:id="rId13"/>
    <p:sldId id="406" r:id="rId14"/>
    <p:sldId id="499" r:id="rId15"/>
    <p:sldId id="413" r:id="rId16"/>
    <p:sldId id="493" r:id="rId17"/>
    <p:sldId id="588" r:id="rId18"/>
    <p:sldId id="594" r:id="rId19"/>
    <p:sldId id="500" r:id="rId20"/>
    <p:sldId id="583" r:id="rId21"/>
    <p:sldId id="593" r:id="rId22"/>
    <p:sldId id="501" r:id="rId23"/>
    <p:sldId id="416" r:id="rId24"/>
    <p:sldId id="502" r:id="rId25"/>
    <p:sldId id="475" r:id="rId26"/>
    <p:sldId id="456" r:id="rId27"/>
    <p:sldId id="504" r:id="rId28"/>
    <p:sldId id="506" r:id="rId29"/>
    <p:sldId id="50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Секция по подразбиране" id="{F28D78DA-FDE4-40C4-A895-AC3F5A8238A3}">
          <p14:sldIdLst>
            <p14:sldId id="394"/>
            <p14:sldId id="395"/>
            <p14:sldId id="595"/>
            <p14:sldId id="287"/>
          </p14:sldIdLst>
        </p14:section>
        <p14:section name="Цели на курса и учебна програма" id="{E1D61F1D-4CD2-4A84-9CEE-AAA45029B753}">
          <p14:sldIdLst>
            <p14:sldId id="396"/>
            <p14:sldId id="481"/>
            <p14:sldId id="497"/>
            <p14:sldId id="498"/>
            <p14:sldId id="581"/>
          </p14:sldIdLst>
        </p14:section>
        <p14:section name="Преподаватели" id="{B1046594-FB8D-4EE4-A8B4-CC71E22B9E4B}">
          <p14:sldIdLst>
            <p14:sldId id="471"/>
            <p14:sldId id="591"/>
            <p14:sldId id="592"/>
          </p14:sldIdLst>
        </p14:section>
        <p14:section name="Домашни, изпити и оценяване" id="{487B2CE7-667A-4F4E-BF43-1E9D6221ACD2}">
          <p14:sldIdLst>
            <p14:sldId id="406"/>
            <p14:sldId id="499"/>
            <p14:sldId id="413"/>
            <p14:sldId id="493"/>
            <p14:sldId id="588"/>
            <p14:sldId id="594"/>
            <p14:sldId id="500"/>
            <p14:sldId id="583"/>
            <p14:sldId id="593"/>
          </p14:sldIdLst>
        </p14:section>
        <p14:section name="Учебни ресурси" id="{3EBE1FE9-03B7-456E-A857-D07671FCBA88}">
          <p14:sldIdLst>
            <p14:sldId id="501"/>
            <p14:sldId id="416"/>
            <p14:sldId id="502"/>
            <p14:sldId id="475"/>
            <p14:sldId id="456"/>
            <p14:sldId id="504"/>
            <p14:sldId id="506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5552E2-85B3-42DF-8920-CF93CDF4CDA8}" v="24" dt="2020-12-25T15:27:28.256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51" autoAdjust="0"/>
    <p:restoredTop sz="95214" autoAdjust="0"/>
  </p:normalViewPr>
  <p:slideViewPr>
    <p:cSldViewPr showGuides="1">
      <p:cViewPr varScale="1">
        <p:scale>
          <a:sx n="108" d="100"/>
          <a:sy n="108" d="100"/>
        </p:scale>
        <p:origin x="192" y="114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sislava Topuzakova" userId="3992f0759b71ec9c" providerId="LiveId" clId="{385552E2-85B3-42DF-8920-CF93CDF4CDA8}"/>
    <pc:docChg chg="custSel addSld delSld modSld modSection">
      <pc:chgData name="Desislava Topuzakova" userId="3992f0759b71ec9c" providerId="LiveId" clId="{385552E2-85B3-42DF-8920-CF93CDF4CDA8}" dt="2020-12-25T15:29:19.407" v="156" actId="20577"/>
      <pc:docMkLst>
        <pc:docMk/>
      </pc:docMkLst>
      <pc:sldChg chg="del">
        <pc:chgData name="Desislava Topuzakova" userId="3992f0759b71ec9c" providerId="LiveId" clId="{385552E2-85B3-42DF-8920-CF93CDF4CDA8}" dt="2020-12-25T15:23:22.714" v="8" actId="47"/>
        <pc:sldMkLst>
          <pc:docMk/>
          <pc:sldMk cId="1544303289" sldId="586"/>
        </pc:sldMkLst>
      </pc:sldChg>
      <pc:sldChg chg="modSp add mod">
        <pc:chgData name="Desislava Topuzakova" userId="3992f0759b71ec9c" providerId="LiveId" clId="{385552E2-85B3-42DF-8920-CF93CDF4CDA8}" dt="2020-12-25T15:25:59.636" v="33" actId="5793"/>
        <pc:sldMkLst>
          <pc:docMk/>
          <pc:sldMk cId="2823231746" sldId="591"/>
        </pc:sldMkLst>
        <pc:spChg chg="mod">
          <ac:chgData name="Desislava Topuzakova" userId="3992f0759b71ec9c" providerId="LiveId" clId="{385552E2-85B3-42DF-8920-CF93CDF4CDA8}" dt="2020-12-25T15:25:59.636" v="33" actId="5793"/>
          <ac:spMkLst>
            <pc:docMk/>
            <pc:sldMk cId="2823231746" sldId="591"/>
            <ac:spMk id="5" creationId="{00000000-0000-0000-0000-000000000000}"/>
          </ac:spMkLst>
        </pc:spChg>
      </pc:sldChg>
      <pc:sldChg chg="addSp delSp modSp mod modAnim">
        <pc:chgData name="Desislava Topuzakova" userId="3992f0759b71ec9c" providerId="LiveId" clId="{385552E2-85B3-42DF-8920-CF93CDF4CDA8}" dt="2020-12-25T15:29:19.407" v="156" actId="20577"/>
        <pc:sldMkLst>
          <pc:docMk/>
          <pc:sldMk cId="1900075011" sldId="592"/>
        </pc:sldMkLst>
        <pc:spChg chg="mod">
          <ac:chgData name="Desislava Topuzakova" userId="3992f0759b71ec9c" providerId="LiveId" clId="{385552E2-85B3-42DF-8920-CF93CDF4CDA8}" dt="2020-12-25T15:29:19.407" v="156" actId="20577"/>
          <ac:spMkLst>
            <pc:docMk/>
            <pc:sldMk cId="1900075011" sldId="592"/>
            <ac:spMk id="5" creationId="{00000000-0000-0000-0000-000000000000}"/>
          </ac:spMkLst>
        </pc:spChg>
        <pc:picChg chg="del">
          <ac:chgData name="Desislava Topuzakova" userId="3992f0759b71ec9c" providerId="LiveId" clId="{385552E2-85B3-42DF-8920-CF93CDF4CDA8}" dt="2020-12-25T15:23:38.522" v="31" actId="478"/>
          <ac:picMkLst>
            <pc:docMk/>
            <pc:sldMk cId="1900075011" sldId="592"/>
            <ac:picMk id="2" creationId="{66140487-EA76-4BCB-9706-7A41FED45BA6}"/>
          </ac:picMkLst>
        </pc:picChg>
        <pc:picChg chg="add mod">
          <ac:chgData name="Desislava Topuzakova" userId="3992f0759b71ec9c" providerId="LiveId" clId="{385552E2-85B3-42DF-8920-CF93CDF4CDA8}" dt="2020-12-25T15:27:28.255" v="34"/>
          <ac:picMkLst>
            <pc:docMk/>
            <pc:sldMk cId="1900075011" sldId="592"/>
            <ac:picMk id="7" creationId="{28EEAB69-D09D-4D33-B208-DF792461FDFD}"/>
          </ac:picMkLst>
        </pc:picChg>
      </pc:sldChg>
      <pc:sldChg chg="modSp mod">
        <pc:chgData name="Desislava Topuzakova" userId="3992f0759b71ec9c" providerId="LiveId" clId="{385552E2-85B3-42DF-8920-CF93CDF4CDA8}" dt="2020-12-25T15:22:48.801" v="7" actId="20577"/>
        <pc:sldMkLst>
          <pc:docMk/>
          <pc:sldMk cId="3695899470" sldId="595"/>
        </pc:sldMkLst>
        <pc:spChg chg="mod">
          <ac:chgData name="Desislava Topuzakova" userId="3992f0759b71ec9c" providerId="LiveId" clId="{385552E2-85B3-42DF-8920-CF93CDF4CDA8}" dt="2020-12-25T15:22:48.801" v="7" actId="20577"/>
          <ac:spMkLst>
            <pc:docMk/>
            <pc:sldMk cId="3695899470" sldId="595"/>
            <ac:spMk id="3" creationId="{A05561BD-1601-4293-BF90-60C955360F4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8.1.2021 г.</a:t>
            </a:fld>
            <a:endParaRPr lang="bg-B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1/8/2021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537CABD2-3229-4905-B57F-DEA735CF299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077789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DA704A8A-AFF8-438B-A45D-772FF1B29D2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905681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FC85FFA-4B74-43F4-9C9F-F3386A502B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3311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FC85FFA-4B74-43F4-9C9F-F3386A502B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5309508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136EA380-3C8A-42C5-8BA5-7B2A74D214F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728525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EEA1A24F-98C6-4100-9018-1D0610DA81B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98836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E36CA9E8-0521-4E8E-9BE1-0C28B9CEF9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418561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885193C-58F3-41B7-8CEE-CAC529FB678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264744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BAE96A4D-D0D6-43CA-8901-A164BA28642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120540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65FF1C45-C098-4256-852E-8B9699A77FE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968567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9CEAB811-A071-4B25-8E98-72F445646F8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014399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</a:t>
            </a:r>
            <a:r>
              <a:rPr lang="en-US" dirty="0" err="1"/>
              <a:t>SoftUni</a:t>
            </a:r>
            <a:r>
              <a:rPr lang="en-US" dirty="0"/>
              <a:t> -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406736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BA672F9F-9D7F-48AB-908C-5DBAF798064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996648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BDFECC56-CB16-453D-AB50-7FDA224940C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306517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004396A-3B30-4C2C-BBAB-D89CA4468B6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303972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004396A-3B30-4C2C-BBAB-D89CA4468B6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045983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80620684-3CCF-4994-9949-E7862207B08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87648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2B33414E-AE68-4D0E-880A-6B8DF10436E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41931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 dirty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dirty="0"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. 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77" r:id="rId8"/>
    <p:sldLayoutId id="2147483683" r:id="rId9"/>
    <p:sldLayoutId id="2147483685" r:id="rId10"/>
    <p:sldLayoutId id="2147483686" r:id="rId11"/>
    <p:sldLayoutId id="2147483687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hyperlink" Target="https://softuni.bg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oftuni.bg/forum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3207/programming-basics-with-python-january-2021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python-book.softuni.bg/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download/#section=window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hyperlink" Target="https://softuni.bg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hyperlink" Target="https://motion-software.com/" TargetMode="External"/><Relationship Id="rId18" Type="http://schemas.openxmlformats.org/officeDocument/2006/relationships/image" Target="../media/image30.png"/><Relationship Id="rId26" Type="http://schemas.openxmlformats.org/officeDocument/2006/relationships/image" Target="../media/image34.jfif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www.tek-experts.com/" TargetMode="External"/><Relationship Id="rId7" Type="http://schemas.openxmlformats.org/officeDocument/2006/relationships/hyperlink" Target="https://www.sbtech.com/" TargetMode="External"/><Relationship Id="rId12" Type="http://schemas.openxmlformats.org/officeDocument/2006/relationships/image" Target="../media/image27.png"/><Relationship Id="rId17" Type="http://schemas.openxmlformats.org/officeDocument/2006/relationships/hyperlink" Target="https://www.xs-software.com/" TargetMode="External"/><Relationship Id="rId25" Type="http://schemas.openxmlformats.org/officeDocument/2006/relationships/hyperlink" Target="https://www.softwaregroup.com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9.png"/><Relationship Id="rId20" Type="http://schemas.openxmlformats.org/officeDocument/2006/relationships/image" Target="../media/image31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jfif"/><Relationship Id="rId11" Type="http://schemas.openxmlformats.org/officeDocument/2006/relationships/hyperlink" Target="http://smartit.bg/" TargetMode="External"/><Relationship Id="rId24" Type="http://schemas.openxmlformats.org/officeDocument/2006/relationships/image" Target="../media/image33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coca-colahellenic.com/" TargetMode="External"/><Relationship Id="rId23" Type="http://schemas.openxmlformats.org/officeDocument/2006/relationships/hyperlink" Target="https://www.telenor.bg/" TargetMode="External"/><Relationship Id="rId28" Type="http://schemas.openxmlformats.org/officeDocument/2006/relationships/hyperlink" Target="https://netpeak.bg/" TargetMode="External"/><Relationship Id="rId10" Type="http://schemas.openxmlformats.org/officeDocument/2006/relationships/image" Target="../media/image26.png"/><Relationship Id="rId19" Type="http://schemas.openxmlformats.org/officeDocument/2006/relationships/hyperlink" Target="https://www.zuehlke.com/" TargetMode="External"/><Relationship Id="rId4" Type="http://schemas.openxmlformats.org/officeDocument/2006/relationships/image" Target="../media/image23.png"/><Relationship Id="rId9" Type="http://schemas.openxmlformats.org/officeDocument/2006/relationships/hyperlink" Target="http://www.postbank.bg/" TargetMode="External"/><Relationship Id="rId14" Type="http://schemas.openxmlformats.org/officeDocument/2006/relationships/image" Target="../media/image28.jfif"/><Relationship Id="rId22" Type="http://schemas.openxmlformats.org/officeDocument/2006/relationships/image" Target="../media/image32.png"/><Relationship Id="rId27" Type="http://schemas.openxmlformats.org/officeDocument/2006/relationships/image" Target="../media/image35.jf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20CAD-4D33-470F-87FF-6E4C222A90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43191" y="6283395"/>
            <a:ext cx="2950749" cy="3517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hlinkClick r:id="rId3"/>
              </a:rPr>
              <a:t>www.softuni.bg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8643191" y="5931641"/>
            <a:ext cx="2950749" cy="351754"/>
          </a:xfrm>
        </p:spPr>
        <p:txBody>
          <a:bodyPr/>
          <a:lstStyle/>
          <a:p>
            <a:r>
              <a:rPr lang="bg-BG" sz="1800" dirty="0"/>
              <a:t>Софтуерен университет</a:t>
            </a:r>
            <a:endParaRPr lang="en-US" sz="18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B4D3B5-E13C-4408-A045-3127D4436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2561" y="5368868"/>
            <a:ext cx="3288469" cy="444536"/>
          </a:xfrm>
        </p:spPr>
        <p:txBody>
          <a:bodyPr/>
          <a:lstStyle/>
          <a:p>
            <a:r>
              <a:rPr lang="bg-BG" dirty="0"/>
              <a:t>Преподавателски екип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A8F4FB-BB44-48ED-8C9C-7C2A71BFFF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bg-BG" dirty="0"/>
              <a:t>СофтУни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Откриване на курса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Основи на програмирането</a:t>
            </a:r>
            <a:r>
              <a:rPr lang="en-US" dirty="0"/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FB690BE-C0F6-4280-AB59-3B1BE24780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08" y="2533321"/>
            <a:ext cx="2212117" cy="551743"/>
          </a:xfrm>
          <a:prstGeom prst="rect">
            <a:avLst/>
          </a:prstGeom>
        </p:spPr>
      </p:pic>
      <p:pic>
        <p:nvPicPr>
          <p:cNvPr id="1026" name="Picture 2" descr="Ð ÐµÐ·ÑÐ»ÑÐ°Ñ Ñ Ð¸Ð·Ð¾Ð±ÑÐ°Ð¶ÐµÐ½Ð¸Ðµ Ð·Ð° python logo png">
            <a:extLst>
              <a:ext uri="{FF2B5EF4-FFF2-40B4-BE49-F238E27FC236}">
                <a16:creationId xmlns:a16="http://schemas.microsoft.com/office/drawing/2014/main" id="{2A9E4188-574B-42E6-A3E3-E82422A3D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237" y="2185796"/>
            <a:ext cx="2491013" cy="248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62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Ð ÐµÐ·ÑÐ»ÑÐ°Ñ Ñ Ð¸Ð·Ð¾Ð±ÑÐ°Ð¶ÐµÐ½Ð¸Ðµ Ð·Ð° lecture png">
            <a:extLst>
              <a:ext uri="{FF2B5EF4-FFF2-40B4-BE49-F238E27FC236}">
                <a16:creationId xmlns:a16="http://schemas.microsoft.com/office/drawing/2014/main" id="{1316E379-60D6-43AE-8A90-18B5941D6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42207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4E06B49-DCF1-44EF-B2A5-ADADB7B08F8D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94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381000" y="1676401"/>
            <a:ext cx="6795000" cy="4587875"/>
          </a:xfrm>
        </p:spPr>
        <p:txBody>
          <a:bodyPr>
            <a:normAutofit/>
          </a:bodyPr>
          <a:lstStyle/>
          <a:p>
            <a:pPr indent="-356616"/>
            <a:r>
              <a:rPr lang="bg-BG" sz="3600" b="1" dirty="0"/>
              <a:t>Валентина Гочева</a:t>
            </a:r>
          </a:p>
          <a:p>
            <a:pPr lvl="1" indent="-356616"/>
            <a:r>
              <a:rPr lang="bg-BG" sz="3400" dirty="0"/>
              <a:t>Топ студент в СофтУни </a:t>
            </a:r>
            <a:r>
              <a:rPr lang="en-US" sz="3400" dirty="0"/>
              <a:t>Python </a:t>
            </a:r>
            <a:r>
              <a:rPr lang="bg-BG" sz="3400" dirty="0"/>
              <a:t>пътеката</a:t>
            </a:r>
          </a:p>
          <a:p>
            <a:pPr lvl="1" indent="-356616"/>
            <a:r>
              <a:rPr lang="bg-BG" sz="3400" dirty="0"/>
              <a:t>Статистик по образование</a:t>
            </a:r>
          </a:p>
          <a:p>
            <a:pPr lvl="1" indent="-356616"/>
            <a:r>
              <a:rPr lang="bg-BG" sz="3400" dirty="0"/>
              <a:t>Интереси в </a:t>
            </a:r>
            <a:r>
              <a:rPr lang="en-US" sz="3400" dirty="0"/>
              <a:t>Data Science</a:t>
            </a:r>
          </a:p>
          <a:p>
            <a:pPr marL="304747" lvl="2" indent="0">
              <a:lnSpc>
                <a:spcPct val="100000"/>
              </a:lnSpc>
              <a:buClr>
                <a:srgbClr val="F2B254"/>
              </a:buClr>
              <a:buSzPct val="100000"/>
              <a:buNone/>
            </a:pPr>
            <a:endParaRPr lang="bg-BG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bg-BG" sz="3200" dirty="0"/>
          </a:p>
          <a:p>
            <a:pPr>
              <a:lnSpc>
                <a:spcPct val="100000"/>
              </a:lnSpc>
            </a:pP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076EDF7-D84A-4B10-9583-153CA1A7E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CE9F65-DE5F-44F5-BDCE-C4AB54DD12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000" y="1989000"/>
            <a:ext cx="3534842" cy="355575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2323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381000" y="1676401"/>
            <a:ext cx="7110000" cy="4587875"/>
          </a:xfrm>
        </p:spPr>
        <p:txBody>
          <a:bodyPr>
            <a:normAutofit/>
          </a:bodyPr>
          <a:lstStyle/>
          <a:p>
            <a:pPr indent="-356616"/>
            <a:r>
              <a:rPr lang="bg-BG" sz="3600" b="1" dirty="0"/>
              <a:t>Велизар Шулев</a:t>
            </a:r>
            <a:endParaRPr lang="en-US" sz="3600" b="1" dirty="0"/>
          </a:p>
          <a:p>
            <a:pPr lvl="1" indent="-356616"/>
            <a:r>
              <a:rPr lang="ru-RU" sz="3200" dirty="0"/>
              <a:t>Cъосновател и CTO на ClaimCompass</a:t>
            </a:r>
          </a:p>
          <a:p>
            <a:pPr lvl="1" indent="-356616"/>
            <a:r>
              <a:rPr lang="bg-BG" sz="3200" dirty="0"/>
              <a:t>6 годишен опит с </a:t>
            </a:r>
            <a:r>
              <a:rPr lang="en-US" sz="3200" dirty="0"/>
              <a:t>Python</a:t>
            </a:r>
            <a:endParaRPr lang="bg-BG" sz="3200" dirty="0"/>
          </a:p>
          <a:p>
            <a:pPr lvl="1" indent="-356616"/>
            <a:r>
              <a:rPr lang="en-US" sz="3200" dirty="0"/>
              <a:t>O</a:t>
            </a:r>
            <a:r>
              <a:rPr lang="bg-BG" sz="3200" dirty="0"/>
              <a:t>пит с езици и технологии като </a:t>
            </a:r>
            <a:r>
              <a:rPr lang="en-US" sz="3200" dirty="0"/>
              <a:t>JavaScript, Django, React, Angular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bg-BG" sz="3200" dirty="0"/>
          </a:p>
          <a:p>
            <a:pPr>
              <a:lnSpc>
                <a:spcPct val="100000"/>
              </a:lnSpc>
            </a:pP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076EDF7-D84A-4B10-9583-153CA1A7E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64F4BB-4D63-45C7-A555-EF498C11A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000" y="2102285"/>
            <a:ext cx="3736105" cy="373610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0007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075C1-7CFE-4C68-82BF-D1AEA4A146CD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Домашни, Изпити и Оценяване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BB002B-ED12-4D37-943B-9C9BBD480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1" y="1337389"/>
            <a:ext cx="2709775" cy="27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83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Упражнения и Домашни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1D5C6B8-0E18-4C0F-B4EE-7D1E6733D3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29226" y="1108911"/>
            <a:ext cx="10126596" cy="5546589"/>
          </a:xfrm>
        </p:spPr>
        <p:txBody>
          <a:bodyPr>
            <a:normAutofit/>
          </a:bodyPr>
          <a:lstStyle/>
          <a:p>
            <a:pPr lvl="1"/>
            <a:r>
              <a:rPr lang="bg-BG" sz="3600" dirty="0"/>
              <a:t>Упражненията са </a:t>
            </a:r>
            <a:r>
              <a:rPr lang="bg-BG" sz="3600" b="1" dirty="0">
                <a:solidFill>
                  <a:schemeClr val="bg1"/>
                </a:solidFill>
              </a:rPr>
              <a:t>много важни</a:t>
            </a:r>
            <a:r>
              <a:rPr lang="en-US" sz="3600" b="1" dirty="0">
                <a:solidFill>
                  <a:schemeClr val="bg1"/>
                </a:solidFill>
              </a:rPr>
              <a:t>!</a:t>
            </a:r>
          </a:p>
          <a:p>
            <a:pPr lvl="2"/>
            <a:r>
              <a:rPr lang="bg-BG" sz="3400" dirty="0"/>
              <a:t>Трябва да програмирате </a:t>
            </a:r>
            <a:r>
              <a:rPr lang="bg-BG" sz="3400" b="1" dirty="0">
                <a:solidFill>
                  <a:schemeClr val="bg1"/>
                </a:solidFill>
              </a:rPr>
              <a:t>всеки ден!</a:t>
            </a:r>
            <a:endParaRPr lang="en-US" sz="3400" b="1" dirty="0">
              <a:solidFill>
                <a:schemeClr val="bg1"/>
              </a:solidFill>
            </a:endParaRPr>
          </a:p>
          <a:p>
            <a:pPr lvl="1"/>
            <a:r>
              <a:rPr lang="bg-BG" sz="3600" dirty="0"/>
              <a:t>Във всяко учебно занятие има </a:t>
            </a:r>
            <a:r>
              <a:rPr lang="bg-BG" sz="3600" b="1" dirty="0">
                <a:solidFill>
                  <a:schemeClr val="bg1"/>
                </a:solidFill>
              </a:rPr>
              <a:t>задачи</a:t>
            </a:r>
            <a:endParaRPr lang="en-US" sz="3600" b="1" dirty="0">
              <a:solidFill>
                <a:schemeClr val="bg1"/>
              </a:solidFill>
            </a:endParaRPr>
          </a:p>
          <a:p>
            <a:pPr lvl="2"/>
            <a:r>
              <a:rPr lang="bg-BG" sz="3400" dirty="0"/>
              <a:t>Решаваме част от тях</a:t>
            </a:r>
            <a:r>
              <a:rPr lang="en-US" sz="3400" dirty="0"/>
              <a:t> </a:t>
            </a:r>
            <a:r>
              <a:rPr lang="bg-BG" sz="3400" dirty="0"/>
              <a:t>по време на занятие</a:t>
            </a:r>
            <a:endParaRPr lang="en-US" sz="3400" dirty="0"/>
          </a:p>
          <a:p>
            <a:pPr lvl="2"/>
            <a:r>
              <a:rPr lang="bg-BG" sz="3400" dirty="0"/>
              <a:t>Решенията трябва да бъдат предадени в </a:t>
            </a:r>
            <a:r>
              <a:rPr lang="en-US" sz="3400" dirty="0"/>
              <a:t>Judge </a:t>
            </a:r>
            <a:r>
              <a:rPr lang="bg-BG" sz="3400" dirty="0"/>
              <a:t>системата</a:t>
            </a:r>
            <a:r>
              <a:rPr lang="en-US" sz="3400" dirty="0"/>
              <a:t>: </a:t>
            </a:r>
            <a:r>
              <a:rPr lang="en-US" sz="3400" b="1" dirty="0">
                <a:hlinkClick r:id="rId3"/>
              </a:rPr>
              <a:t>judge.softuni.bg</a:t>
            </a:r>
            <a:r>
              <a:rPr lang="en-US" sz="3400" b="1" dirty="0"/>
              <a:t> 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4EC1E4D0-98FE-45F2-888C-35432CA2D4B3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08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Всички изпити и домашни се </a:t>
            </a:r>
            <a:r>
              <a:rPr lang="bg-BG" b="1" dirty="0">
                <a:solidFill>
                  <a:schemeClr val="bg1"/>
                </a:solidFill>
              </a:rPr>
              <a:t>тестват автоматизирано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През онлайн </a:t>
            </a:r>
            <a:r>
              <a:rPr lang="en-US" dirty="0"/>
              <a:t>Judge </a:t>
            </a:r>
            <a:r>
              <a:rPr lang="bg-BG" dirty="0"/>
              <a:t>система: </a:t>
            </a:r>
            <a:r>
              <a:rPr lang="en-US" b="1" dirty="0">
                <a:hlinkClick r:id="rId3"/>
              </a:rPr>
              <a:t>judge.softuni.bg</a:t>
            </a:r>
            <a:endParaRPr lang="en-US" b="1" dirty="0"/>
          </a:p>
          <a:p>
            <a:pPr lvl="1"/>
            <a:r>
              <a:rPr lang="bg-BG" dirty="0"/>
              <a:t>Ще я ползвате на всяко учебно занятие</a:t>
            </a:r>
            <a:endParaRPr lang="en-US" dirty="0"/>
          </a:p>
          <a:p>
            <a:pPr lvl="1"/>
            <a:r>
              <a:rPr lang="bg-BG" dirty="0"/>
              <a:t>Влиза се с вашия </a:t>
            </a:r>
            <a:r>
              <a:rPr lang="en-US" b="1" dirty="0">
                <a:hlinkClick r:id="rId4"/>
              </a:rPr>
              <a:t>softuni.bg</a:t>
            </a:r>
            <a:r>
              <a:rPr lang="en-US" b="1" dirty="0"/>
              <a:t> </a:t>
            </a:r>
            <a:r>
              <a:rPr lang="bg-BG" dirty="0"/>
              <a:t>акаунт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Система за Онлайн Оценяване </a:t>
            </a:r>
            <a:endParaRPr lang="en-US" dirty="0"/>
          </a:p>
        </p:txBody>
      </p:sp>
      <p:pic>
        <p:nvPicPr>
          <p:cNvPr id="1026" name="Picture 2" descr="Ð ÐµÐ·ÑÐ»ÑÐ°Ñ Ñ Ð¸Ð·Ð¾Ð±ÑÐ°Ð¶ÐµÐ½Ð¸Ðµ Ð·Ð° judge png">
            <a:extLst>
              <a:ext uri="{FF2B5EF4-FFF2-40B4-BE49-F238E27FC236}">
                <a16:creationId xmlns:a16="http://schemas.microsoft.com/office/drawing/2014/main" id="{5AE423BD-5ED9-454A-BF60-132DFE41A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414" y="36576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57CDC355-F2DF-40DF-80E2-41EE19B276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3635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 anchor="t">
            <a:normAutofit/>
          </a:bodyPr>
          <a:lstStyle/>
          <a:p>
            <a:r>
              <a:rPr lang="bg-BG" sz="3200" dirty="0"/>
              <a:t>Качвате </a:t>
            </a:r>
            <a:r>
              <a:rPr lang="bg-BG" sz="3200" b="1" dirty="0">
                <a:solidFill>
                  <a:schemeClr val="bg1"/>
                </a:solidFill>
              </a:rPr>
              <a:t>сорс кода</a:t>
            </a:r>
            <a:r>
              <a:rPr lang="bg-BG" sz="3200" b="1" dirty="0"/>
              <a:t> </a:t>
            </a:r>
            <a:r>
              <a:rPr lang="en-US" sz="3200" dirty="0"/>
              <a:t>(</a:t>
            </a:r>
            <a:r>
              <a:rPr lang="bg-BG" sz="3200" dirty="0"/>
              <a:t>програмата)</a:t>
            </a:r>
            <a:endParaRPr lang="en-US" sz="3200" dirty="0">
              <a:cs typeface="Calibri"/>
            </a:endParaRPr>
          </a:p>
          <a:p>
            <a:r>
              <a:rPr lang="bg-BG" sz="3200" dirty="0"/>
              <a:t>Програмата се проверява с поредица </a:t>
            </a:r>
            <a:r>
              <a:rPr lang="bg-BG" sz="3200" b="1" dirty="0">
                <a:solidFill>
                  <a:schemeClr val="bg1"/>
                </a:solidFill>
              </a:rPr>
              <a:t>тестове</a:t>
            </a:r>
            <a:endParaRPr lang="bg-BG" sz="3200" b="1" dirty="0">
              <a:solidFill>
                <a:schemeClr val="bg1"/>
              </a:solidFill>
              <a:cs typeface="Calibri"/>
            </a:endParaRPr>
          </a:p>
          <a:p>
            <a:r>
              <a:rPr lang="bg-BG" sz="3200" dirty="0"/>
              <a:t>За всеки успешен </a:t>
            </a:r>
            <a:br>
              <a:rPr lang="bg-BG" sz="3200" dirty="0">
                <a:cs typeface="Calibri"/>
              </a:rPr>
            </a:br>
            <a:r>
              <a:rPr lang="bg-BG" sz="3200" dirty="0"/>
              <a:t>тест получавате </a:t>
            </a:r>
            <a:r>
              <a:rPr lang="bg-BG" sz="3200" b="1" dirty="0">
                <a:solidFill>
                  <a:schemeClr val="bg1"/>
                </a:solidFill>
              </a:rPr>
              <a:t>точки</a:t>
            </a:r>
            <a:endParaRPr lang="en-US" sz="3200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950" dirty="0"/>
              <a:t>Как Работи Тестването в</a:t>
            </a:r>
            <a:r>
              <a:rPr lang="en-US" sz="3950" dirty="0"/>
              <a:t> Judge </a:t>
            </a:r>
            <a:r>
              <a:rPr lang="bg-BG" sz="3950" dirty="0"/>
              <a:t>Системата</a:t>
            </a:r>
            <a:r>
              <a:rPr lang="en-US" sz="3950" dirty="0"/>
              <a:t>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2B0A7A-A46A-47C8-A726-420D14910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400" y="4239223"/>
            <a:ext cx="2081100" cy="7424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EAFE43-B6AE-42AE-B488-6E7B040E94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002" y="2639146"/>
            <a:ext cx="6554180" cy="3858992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F2763E89-D840-439A-A5F5-942E68AF0C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417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45294" y="862528"/>
            <a:ext cx="10134600" cy="57916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Курсът "Основи на програмирането" завършва с онлайн практически изпит – </a:t>
            </a:r>
            <a:r>
              <a:rPr lang="bg-BG" sz="3200" b="1" dirty="0">
                <a:solidFill>
                  <a:srgbClr val="FFA60F"/>
                </a:solidFill>
              </a:rPr>
              <a:t>27 и 28 февруари</a:t>
            </a:r>
            <a:endParaRPr lang="bg-BG" sz="3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sz="3000" dirty="0"/>
              <a:t>Срок ранно плащане – </a:t>
            </a:r>
            <a:r>
              <a:rPr lang="bg-BG" sz="3000" b="1" dirty="0">
                <a:solidFill>
                  <a:schemeClr val="bg1"/>
                </a:solidFill>
              </a:rPr>
              <a:t>25 януари </a:t>
            </a:r>
            <a:r>
              <a:rPr lang="bg-BG" sz="3000" dirty="0"/>
              <a:t>(50лв)</a:t>
            </a:r>
          </a:p>
          <a:p>
            <a:pPr lvl="0">
              <a:lnSpc>
                <a:spcPct val="100000"/>
              </a:lnSpc>
            </a:pPr>
            <a:r>
              <a:rPr lang="bg-BG" sz="3200" b="1" dirty="0">
                <a:solidFill>
                  <a:schemeClr val="bg1"/>
                </a:solidFill>
              </a:rPr>
              <a:t>6 задачи </a:t>
            </a:r>
            <a:r>
              <a:rPr lang="bg-BG" sz="3200" dirty="0"/>
              <a:t>за </a:t>
            </a:r>
            <a:r>
              <a:rPr lang="bg-BG" sz="3200" b="1" dirty="0">
                <a:solidFill>
                  <a:schemeClr val="bg1"/>
                </a:solidFill>
              </a:rPr>
              <a:t>4 часа</a:t>
            </a:r>
            <a:r>
              <a:rPr lang="bg-BG" sz="3200" b="1" dirty="0"/>
              <a:t> </a:t>
            </a:r>
            <a:r>
              <a:rPr lang="bg-BG" sz="3200" dirty="0"/>
              <a:t>в </a:t>
            </a:r>
            <a:r>
              <a:rPr lang="en-US" sz="3200" dirty="0"/>
              <a:t>judge </a:t>
            </a:r>
            <a:r>
              <a:rPr lang="bg-BG" sz="3200" dirty="0"/>
              <a:t>системата</a:t>
            </a:r>
            <a:endParaRPr lang="en-US" sz="32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прости операции и пресмятания</a:t>
            </a:r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условни конструкции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вложени условни конструкции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for</a:t>
            </a:r>
            <a:r>
              <a:rPr lang="en-US" sz="3000" dirty="0"/>
              <a:t>-</a:t>
            </a:r>
            <a:r>
              <a:rPr lang="bg-BG" sz="3000" dirty="0"/>
              <a:t>цикъл</a:t>
            </a:r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while</a:t>
            </a:r>
            <a:r>
              <a:rPr lang="en-US" sz="3000" dirty="0"/>
              <a:t>-</a:t>
            </a:r>
            <a:r>
              <a:rPr lang="bg-BG" sz="3000" dirty="0"/>
              <a:t>цикъл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вложени цикли</a:t>
            </a:r>
            <a:endParaRPr lang="en-US" sz="3000" dirty="0"/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Онлайн Практически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15459C0-B571-48F8-A2E8-8624351DFC2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77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51000" y="1134000"/>
            <a:ext cx="10641000" cy="527604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Онлайн</a:t>
            </a:r>
            <a:r>
              <a:rPr lang="bg-BG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bg-BG" dirty="0"/>
              <a:t>теоретичен</a:t>
            </a:r>
            <a:r>
              <a:rPr lang="bg-BG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bg-BG" dirty="0"/>
              <a:t>изпит:</a:t>
            </a:r>
            <a:r>
              <a:rPr lang="bg-BG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bg-BG" sz="3600" b="1" dirty="0">
                <a:solidFill>
                  <a:srgbClr val="FFA60F"/>
                </a:solidFill>
              </a:rPr>
              <a:t>27 и 28 февруари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15</a:t>
            </a:r>
            <a:r>
              <a:rPr lang="bg-BG" b="1" dirty="0">
                <a:solidFill>
                  <a:schemeClr val="bg1"/>
                </a:solidFill>
              </a:rPr>
              <a:t> въпроса </a:t>
            </a:r>
            <a:r>
              <a:rPr lang="bg-BG" dirty="0"/>
              <a:t>за </a:t>
            </a:r>
            <a:r>
              <a:rPr lang="bg-BG" b="1" dirty="0">
                <a:solidFill>
                  <a:schemeClr val="bg1"/>
                </a:solidFill>
              </a:rPr>
              <a:t>30 минути </a:t>
            </a:r>
            <a:r>
              <a:rPr lang="bg-BG" dirty="0"/>
              <a:t>в </a:t>
            </a:r>
            <a:r>
              <a:rPr lang="en-US" dirty="0"/>
              <a:t>quiz </a:t>
            </a:r>
            <a:r>
              <a:rPr lang="bg-BG" dirty="0"/>
              <a:t>системата</a:t>
            </a:r>
          </a:p>
          <a:p>
            <a:pPr lvl="1">
              <a:buClr>
                <a:schemeClr val="tx1"/>
              </a:buClr>
            </a:pPr>
            <a:r>
              <a:rPr lang="bg-BG" dirty="0"/>
              <a:t>Затворени въпроси</a:t>
            </a:r>
          </a:p>
          <a:p>
            <a:pPr lvl="1">
              <a:buClr>
                <a:schemeClr val="tx1"/>
              </a:buClr>
            </a:pPr>
            <a:r>
              <a:rPr lang="bg-BG" dirty="0"/>
              <a:t>Един или повече верни отговора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Онлайн Теоретичен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8" name="Picture 4" descr="Резултат с изображение за exam png">
            <a:extLst>
              <a:ext uri="{FF2B5EF4-FFF2-40B4-BE49-F238E27FC236}">
                <a16:creationId xmlns:a16="http://schemas.microsoft.com/office/drawing/2014/main" id="{7AFF4229-6943-42FF-9922-01CC71AF9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163" y="4049752"/>
            <a:ext cx="2466077" cy="257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026313E1-B7D7-4CE5-8C9C-C208A68157C9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009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E3F986-F44B-41C9-8C85-8038B4987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sz="3600" dirty="0">
                <a:sym typeface="Wingdings" panose="05000000000000000000" pitchFamily="2" charset="2"/>
              </a:rPr>
              <a:t>Видими в раздел "Обучения" във вашия профил</a:t>
            </a:r>
          </a:p>
          <a:p>
            <a:pPr lvl="1"/>
            <a:r>
              <a:rPr lang="bg-BG" sz="3400" dirty="0">
                <a:sym typeface="Wingdings" panose="05000000000000000000" pitchFamily="2" charset="2"/>
              </a:rPr>
              <a:t>Резултат &lt; 4.00</a:t>
            </a:r>
          </a:p>
          <a:p>
            <a:pPr lvl="2"/>
            <a:r>
              <a:rPr lang="bg-BG" sz="3200" dirty="0">
                <a:sym typeface="Wingdings" panose="05000000000000000000" pitchFamily="2" charset="2"/>
              </a:rPr>
              <a:t>Препоръчва се повтаряне на курса</a:t>
            </a:r>
          </a:p>
          <a:p>
            <a:r>
              <a:rPr lang="bg-BG" sz="3600" dirty="0">
                <a:sym typeface="Wingdings" panose="05000000000000000000" pitchFamily="2" charset="2"/>
              </a:rPr>
              <a:t>Записване на </a:t>
            </a:r>
            <a:r>
              <a:rPr lang="en-US" sz="3600" dirty="0">
                <a:sym typeface="Wingdings" panose="05000000000000000000" pitchFamily="2" charset="2"/>
              </a:rPr>
              <a:t>Fundamentals Module</a:t>
            </a:r>
            <a:endParaRPr lang="en-US" sz="3600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Резултати от Приемен Изпит</a:t>
            </a:r>
            <a:endParaRPr lang="en-US" dirty="0"/>
          </a:p>
        </p:txBody>
      </p:sp>
      <p:pic>
        <p:nvPicPr>
          <p:cNvPr id="2052" name="Picture 4" descr="Ð ÐµÐ·ÑÐ»ÑÐ°Ñ Ñ Ð¸Ð·Ð¾Ð±ÑÐ°Ð¶ÐµÐ½Ð¸Ðµ Ð·Ð° performance png">
            <a:extLst>
              <a:ext uri="{FF2B5EF4-FFF2-40B4-BE49-F238E27FC236}">
                <a16:creationId xmlns:a16="http://schemas.microsoft.com/office/drawing/2014/main" id="{8CE176C2-3E34-447C-B3A7-3073F375F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896" y="3733800"/>
            <a:ext cx="3310892" cy="238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5D6563ED-5EBA-4AEA-AEE5-EE4F86DD40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1504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6B803-BC4C-46AD-9900-251AF003BB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-356616">
              <a:buFontTx/>
              <a:buAutoNum type="arabicPeriod"/>
            </a:pPr>
            <a:r>
              <a:rPr lang="bg-BG" dirty="0"/>
              <a:t> Цели на курса и учебна програма</a:t>
            </a:r>
            <a:endParaRPr lang="en-US" dirty="0"/>
          </a:p>
          <a:p>
            <a:pPr marL="0" indent="-356616">
              <a:buFontTx/>
              <a:buAutoNum type="arabicPeriod"/>
            </a:pPr>
            <a:r>
              <a:rPr lang="bg-BG" dirty="0"/>
              <a:t> Преподаватели</a:t>
            </a:r>
            <a:endParaRPr lang="en-US" dirty="0"/>
          </a:p>
          <a:p>
            <a:pPr marL="0" indent="-356616">
              <a:buFontTx/>
              <a:buAutoNum type="arabicPeriod"/>
            </a:pPr>
            <a:r>
              <a:rPr lang="bg-BG" dirty="0"/>
              <a:t> Домашни, изпити и оценяване</a:t>
            </a:r>
          </a:p>
          <a:p>
            <a:pPr marL="0" indent="-356616">
              <a:buFontTx/>
              <a:buAutoNum type="arabicPeriod"/>
            </a:pPr>
            <a:r>
              <a:rPr lang="bg-BG" dirty="0"/>
              <a:t> Учебни ресурси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3800" y="1165582"/>
            <a:ext cx="3962400" cy="4864187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8437CB0D-571F-4530-9003-6C9E7297F0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767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00" y="1650693"/>
            <a:ext cx="5207308" cy="52073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F67325-2631-4874-9B72-1F4B13FA34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263029">
            <a:off x="1265381" y="1879027"/>
            <a:ext cx="2948472" cy="34559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9E4AE8-E6EF-49CD-943C-B0B0BE0F6DCC}"/>
              </a:ext>
            </a:extLst>
          </p:cNvPr>
          <p:cNvSpPr txBox="1"/>
          <p:nvPr/>
        </p:nvSpPr>
        <p:spPr>
          <a:xfrm>
            <a:off x="1383927" y="2964270"/>
            <a:ext cx="1959520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indent="0" algn="ctr">
              <a:buNone/>
            </a:pPr>
            <a:r>
              <a:rPr lang="bg-BG" sz="2300" b="1" dirty="0"/>
              <a:t>Практически изпит </a:t>
            </a:r>
            <a:br>
              <a:rPr lang="bg-BG" sz="2300" b="1" dirty="0"/>
            </a:br>
            <a:r>
              <a:rPr lang="bg-BG" sz="2300" b="1" dirty="0"/>
              <a:t>100%</a:t>
            </a:r>
            <a:endParaRPr lang="en-US" sz="23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555B9F-555F-4F25-9E77-9B48FC8B058F}"/>
              </a:ext>
            </a:extLst>
          </p:cNvPr>
          <p:cNvSpPr txBox="1"/>
          <p:nvPr/>
        </p:nvSpPr>
        <p:spPr>
          <a:xfrm>
            <a:off x="4721263" y="3961799"/>
            <a:ext cx="219678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indent="0" algn="ctr">
              <a:buNone/>
            </a:pPr>
            <a:r>
              <a:rPr lang="bg-BG" sz="3200" b="1" dirty="0">
                <a:solidFill>
                  <a:schemeClr val="bg2"/>
                </a:solidFill>
              </a:rPr>
              <a:t>Оценяване</a:t>
            </a:r>
            <a:endParaRPr lang="en-US" sz="3200" b="1" dirty="0">
              <a:solidFill>
                <a:schemeClr val="bg2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F09460-D29B-4D4D-B630-879EE0BA7C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245302">
            <a:off x="7120999" y="2270282"/>
            <a:ext cx="2948472" cy="3455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05ED6E-1EBA-4D38-BE25-10051C8F2CC7}"/>
              </a:ext>
            </a:extLst>
          </p:cNvPr>
          <p:cNvSpPr txBox="1"/>
          <p:nvPr/>
        </p:nvSpPr>
        <p:spPr>
          <a:xfrm>
            <a:off x="8004904" y="3276300"/>
            <a:ext cx="1911099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indent="0" algn="ctr">
              <a:buNone/>
            </a:pPr>
            <a:r>
              <a:rPr lang="bg-BG" sz="2400" b="1" dirty="0"/>
              <a:t>Домашни</a:t>
            </a:r>
            <a:br>
              <a:rPr lang="bg-BG" sz="2400" b="1" dirty="0"/>
            </a:br>
            <a:r>
              <a:rPr lang="bg-BG" sz="2400" b="1" dirty="0"/>
              <a:t>5%</a:t>
            </a:r>
            <a:endParaRPr lang="en-US" sz="2400" b="1"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E3DCB63F-FD44-4609-977A-22F2E45969E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7516-1DB3-4F3B-8E64-B6B5BCB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СофтУни Сертификат</a:t>
            </a:r>
          </a:p>
        </p:txBody>
      </p:sp>
    </p:spTree>
    <p:extLst>
      <p:ext uri="{BB962C8B-B14F-4D97-AF65-F5344CB8AC3E}">
        <p14:creationId xmlns:p14="http://schemas.microsoft.com/office/powerpoint/2010/main" val="291103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000" y="1596693"/>
            <a:ext cx="5207308" cy="52073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555B9F-555F-4F25-9E77-9B48FC8B058F}"/>
              </a:ext>
            </a:extLst>
          </p:cNvPr>
          <p:cNvSpPr txBox="1"/>
          <p:nvPr/>
        </p:nvSpPr>
        <p:spPr>
          <a:xfrm>
            <a:off x="4406263" y="3907799"/>
            <a:ext cx="219678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indent="0" algn="ctr">
              <a:buNone/>
            </a:pPr>
            <a:r>
              <a:rPr lang="bg-BG" sz="3200" b="1" dirty="0">
                <a:solidFill>
                  <a:schemeClr val="bg2"/>
                </a:solidFill>
              </a:rPr>
              <a:t>Оценяване</a:t>
            </a:r>
            <a:endParaRPr lang="en-US" sz="3200" b="1" dirty="0">
              <a:solidFill>
                <a:schemeClr val="bg2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F09460-D29B-4D4D-B630-879EE0BA7C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471004">
            <a:off x="6959277" y="1341682"/>
            <a:ext cx="2948472" cy="3455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05ED6E-1EBA-4D38-BE25-10051C8F2CC7}"/>
              </a:ext>
            </a:extLst>
          </p:cNvPr>
          <p:cNvSpPr txBox="1"/>
          <p:nvPr/>
        </p:nvSpPr>
        <p:spPr>
          <a:xfrm>
            <a:off x="7878186" y="2332663"/>
            <a:ext cx="1911099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indent="0" algn="ctr">
              <a:buNone/>
            </a:pPr>
            <a:r>
              <a:rPr lang="bg-BG" sz="2400" b="1" dirty="0"/>
              <a:t>Теоретичен изпит </a:t>
            </a:r>
            <a:br>
              <a:rPr lang="bg-BG" sz="2400" b="1" dirty="0"/>
            </a:br>
            <a:r>
              <a:rPr lang="bg-BG" sz="2400" b="1" dirty="0"/>
              <a:t>100%</a:t>
            </a:r>
            <a:endParaRPr lang="en-US" sz="2400" b="1"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E3DCB63F-FD44-4609-977A-22F2E45969E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7516-1DB3-4F3B-8E64-B6B5BCB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ЦПО Сертификат</a:t>
            </a:r>
          </a:p>
        </p:txBody>
      </p:sp>
    </p:spTree>
    <p:extLst>
      <p:ext uri="{BB962C8B-B14F-4D97-AF65-F5344CB8AC3E}">
        <p14:creationId xmlns:p14="http://schemas.microsoft.com/office/powerpoint/2010/main" val="28493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2E346-0C36-41EE-B57D-BF52D87F96EF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/>
              <a:t>Какво ни </a:t>
            </a:r>
            <a:r>
              <a:rPr lang="ru-RU" dirty="0" err="1"/>
              <a:t>трябва</a:t>
            </a:r>
            <a:r>
              <a:rPr lang="ru-RU" dirty="0"/>
              <a:t> за курса?</a:t>
            </a:r>
            <a:endParaRPr lang="bg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18B2E8-FA08-4AD1-ADB4-68B9103E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406863"/>
            <a:ext cx="2833726" cy="22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2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E7BDD-F24E-408D-AA87-00A6E07E0D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Официален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сайт</a:t>
            </a:r>
            <a:r>
              <a:rPr lang="bg-BG" dirty="0"/>
              <a:t> на курса "Основи на програмирането"</a:t>
            </a:r>
            <a:r>
              <a:rPr lang="en-US" dirty="0"/>
              <a:t>:</a:t>
            </a:r>
          </a:p>
          <a:p>
            <a:pPr lvl="1">
              <a:spcAft>
                <a:spcPts val="2400"/>
              </a:spcAft>
            </a:pPr>
            <a:endParaRPr lang="en-US" sz="2900" dirty="0"/>
          </a:p>
          <a:p>
            <a:r>
              <a:rPr lang="bg-BG" sz="3200" dirty="0"/>
              <a:t>Влизайте редовно във </a:t>
            </a:r>
            <a:r>
              <a:rPr lang="bg-BG" sz="3200" b="1" dirty="0">
                <a:solidFill>
                  <a:schemeClr val="bg1"/>
                </a:solidFill>
              </a:rPr>
              <a:t>форума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на </a:t>
            </a:r>
            <a:r>
              <a:rPr lang="bg-BG" sz="3200" noProof="1">
                <a:solidFill>
                  <a:schemeClr val="tx2">
                    <a:lumMod val="75000"/>
                  </a:schemeClr>
                </a:solidFill>
              </a:rPr>
              <a:t>СофтУни</a:t>
            </a:r>
            <a:r>
              <a:rPr lang="en-US" sz="3200" dirty="0"/>
              <a:t>:</a:t>
            </a:r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Обсъждайте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задачите</a:t>
            </a:r>
            <a:r>
              <a:rPr lang="bg-BG" dirty="0"/>
              <a:t> с колеги</a:t>
            </a:r>
            <a:endParaRPr lang="en-US" dirty="0"/>
          </a:p>
          <a:p>
            <a:pPr lvl="1"/>
            <a:r>
              <a:rPr lang="bg-BG" dirty="0"/>
              <a:t>Намирайте </a:t>
            </a:r>
            <a:r>
              <a:rPr lang="bg-BG" b="1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на всички задачи</a:t>
            </a:r>
            <a:endParaRPr lang="en-US" dirty="0"/>
          </a:p>
          <a:p>
            <a:pPr lvl="1"/>
            <a:r>
              <a:rPr lang="bg-BG" dirty="0"/>
              <a:t>Споделяйте </a:t>
            </a:r>
            <a:r>
              <a:rPr lang="bg-BG" b="1" dirty="0">
                <a:solidFill>
                  <a:schemeClr val="bg1"/>
                </a:solidFill>
              </a:rPr>
              <a:t>код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идеи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проблеми</a:t>
            </a:r>
            <a:endParaRPr lang="en-US" sz="31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Сайт на Курса и Материали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704000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https://softuni.bg/courses/programming-basics/</a:t>
            </a:r>
            <a:endParaRPr lang="en-US" sz="2600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761400" y="5627710"/>
            <a:ext cx="477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  <a:hlinkClick r:id="rId4"/>
              </a:rPr>
              <a:t>https://softuni.bg/forum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6063239B-BE5D-41E9-A9BD-D4CC5DEDC8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840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EE6743-094C-4A3C-B43C-2EEE835B38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Всички </a:t>
            </a:r>
            <a:r>
              <a:rPr lang="bg-BG" b="1" dirty="0">
                <a:solidFill>
                  <a:schemeClr val="bg1"/>
                </a:solidFill>
              </a:rPr>
              <a:t>слайдове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видео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домашни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проекти</a:t>
            </a:r>
            <a:r>
              <a:rPr lang="bg-BG" b="1" dirty="0"/>
              <a:t> </a:t>
            </a:r>
            <a:r>
              <a:rPr lang="bg-BG" dirty="0"/>
              <a:t>и други </a:t>
            </a:r>
            <a:br>
              <a:rPr lang="en-US" dirty="0"/>
            </a:br>
            <a:r>
              <a:rPr lang="bg-BG" dirty="0"/>
              <a:t>материали са отворени с публичен достъп</a:t>
            </a:r>
            <a:endParaRPr lang="en-US" dirty="0"/>
          </a:p>
          <a:p>
            <a:pPr lvl="1"/>
            <a:r>
              <a:rPr lang="bg-BG" dirty="0"/>
              <a:t>Посетете </a:t>
            </a:r>
            <a:r>
              <a:rPr lang="bg-BG" b="1" dirty="0">
                <a:hlinkClick r:id="rId3"/>
              </a:rPr>
              <a:t>страницата</a:t>
            </a:r>
            <a:r>
              <a:rPr lang="bg-BG" dirty="0"/>
              <a:t> на вашия курс, за да ги достъпите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Слайдове, Видео, Домашни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A6A70A-B682-4E45-9C91-DC63A8716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48100"/>
            <a:ext cx="2781300" cy="278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3761CE-E981-4E23-B059-1C4A631AC2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756" y="4305300"/>
            <a:ext cx="2650172" cy="2133600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0A36660D-E29A-405C-A2AB-7D0C72F7E5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6227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819400" y="1688331"/>
            <a:ext cx="9372600" cy="3265437"/>
          </a:xfrm>
        </p:spPr>
        <p:txBody>
          <a:bodyPr wrap="square" anchor="ctr" anchorCtr="0">
            <a:spAutoFit/>
          </a:bodyPr>
          <a:lstStyle/>
          <a:p>
            <a:pPr>
              <a:buNone/>
            </a:pPr>
            <a:r>
              <a:rPr lang="bg-BG" sz="3600" dirty="0"/>
              <a:t>Учебник по основи на програмирането</a:t>
            </a:r>
            <a:endParaRPr lang="en-US" sz="3600" dirty="0"/>
          </a:p>
          <a:p>
            <a:pPr marL="533400" lvl="1" indent="-266700"/>
            <a:r>
              <a:rPr lang="en-US" sz="3600" dirty="0"/>
              <a:t>"</a:t>
            </a:r>
            <a:r>
              <a:rPr lang="bg-BG" sz="3600" b="1" dirty="0">
                <a:solidFill>
                  <a:schemeClr val="bg1"/>
                </a:solidFill>
              </a:rPr>
              <a:t>Основи на програмирането с </a:t>
            </a:r>
            <a:r>
              <a:rPr lang="en-US" sz="3600" b="1" dirty="0">
                <a:solidFill>
                  <a:schemeClr val="bg1"/>
                </a:solidFill>
              </a:rPr>
              <a:t>Python</a:t>
            </a:r>
            <a:r>
              <a:rPr lang="en-US" sz="3600" dirty="0"/>
              <a:t>", </a:t>
            </a:r>
            <a:br>
              <a:rPr lang="en-US" sz="3600" dirty="0"/>
            </a:br>
            <a:r>
              <a:rPr lang="bg-BG" sz="3600" dirty="0"/>
              <a:t>Светлин Наков и колектив</a:t>
            </a:r>
            <a:r>
              <a:rPr lang="en-US" sz="3600" dirty="0"/>
              <a:t>, 2018, </a:t>
            </a:r>
            <a:br>
              <a:rPr lang="en-US" sz="3600" dirty="0"/>
            </a:br>
            <a:r>
              <a:rPr lang="en-US" sz="3600" dirty="0"/>
              <a:t>ISBN 978-619-00-0806-4</a:t>
            </a:r>
          </a:p>
          <a:p>
            <a:pPr marL="533400" lvl="1" indent="-266700"/>
            <a:r>
              <a:rPr lang="bg-BG" sz="3600" dirty="0"/>
              <a:t>Свободна за прочит</a:t>
            </a:r>
            <a:r>
              <a:rPr lang="en-US" sz="3600" dirty="0"/>
              <a:t>: </a:t>
            </a:r>
            <a:r>
              <a:rPr lang="en-US" sz="3600" b="1" dirty="0">
                <a:hlinkClick r:id="rId2"/>
              </a:rPr>
              <a:t>python-book.softuni.bg</a:t>
            </a:r>
            <a:endParaRPr lang="bg-BG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709" y="117475"/>
            <a:ext cx="9576497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Книга "Основи на програмирането със </a:t>
            </a:r>
            <a:r>
              <a:rPr lang="en-US" dirty="0"/>
              <a:t>Python</a:t>
            </a:r>
            <a:r>
              <a:rPr lang="bg-BG" dirty="0"/>
              <a:t>"</a:t>
            </a:r>
            <a:endParaRPr lang="en-US" dirty="0"/>
          </a:p>
        </p:txBody>
      </p:sp>
      <p:pic>
        <p:nvPicPr>
          <p:cNvPr id="1026" name="Picture 2" descr="https://python-book.softuni.bg/assets/Python-Programming-Basics-Book-Cover.png">
            <a:extLst>
              <a:ext uri="{FF2B5EF4-FFF2-40B4-BE49-F238E27FC236}">
                <a16:creationId xmlns:a16="http://schemas.microsoft.com/office/drawing/2014/main" id="{8B4E67C6-4EB3-4621-B9BD-BAA0164E0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05" y="2219679"/>
            <a:ext cx="2241319" cy="308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177C9969-8301-4F36-9980-F6B06A92C4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266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8C73CD-A2A4-423F-926D-ABF15D3F1E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dirty="0"/>
              <a:t>Софтуер за обучението в настоящия курс</a:t>
            </a:r>
            <a:r>
              <a:rPr lang="en-US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Windows (Win 10 / Win 8.1 / Win8 / Win7)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PyCharm Community</a:t>
            </a:r>
            <a:r>
              <a:rPr lang="bg-BG" dirty="0"/>
              <a:t> </a:t>
            </a:r>
            <a:r>
              <a:rPr lang="en-US" dirty="0"/>
              <a:t>(</a:t>
            </a:r>
            <a:r>
              <a:rPr lang="bg-BG" dirty="0"/>
              <a:t>за </a:t>
            </a:r>
            <a:r>
              <a:rPr lang="en-US" dirty="0"/>
              <a:t>Mac,</a:t>
            </a:r>
            <a:r>
              <a:rPr lang="bg-BG" dirty="0"/>
              <a:t> </a:t>
            </a:r>
            <a:r>
              <a:rPr lang="en-US" dirty="0"/>
              <a:t>Linux</a:t>
            </a:r>
            <a:r>
              <a:rPr lang="bg-BG" dirty="0"/>
              <a:t> и </a:t>
            </a:r>
            <a:r>
              <a:rPr lang="en-US" dirty="0"/>
              <a:t>Windows)</a:t>
            </a:r>
          </a:p>
          <a:p>
            <a:pPr lvl="1">
              <a:lnSpc>
                <a:spcPct val="110000"/>
              </a:lnSpc>
            </a:pPr>
            <a:r>
              <a:rPr lang="bg-BG" dirty="0"/>
              <a:t>Алтернативи: </a:t>
            </a:r>
            <a:r>
              <a:rPr lang="en-US" dirty="0"/>
              <a:t>Atom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Препоръчителен Софтуер</a:t>
            </a:r>
            <a:endParaRPr lang="en-US" dirty="0"/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C18DAA88-5873-48C5-99D0-2447310BB1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781802"/>
            <a:ext cx="2743200" cy="2743200"/>
          </a:xfrm>
          <a:prstGeom prst="rect">
            <a:avLst/>
          </a:prstGeom>
        </p:spPr>
      </p:pic>
      <p:pic>
        <p:nvPicPr>
          <p:cNvPr id="3" name="Picture 2" descr="Резултат с изображение за atom icon png">
            <a:extLst>
              <a:ext uri="{FF2B5EF4-FFF2-40B4-BE49-F238E27FC236}">
                <a16:creationId xmlns:a16="http://schemas.microsoft.com/office/drawing/2014/main" id="{0EB58011-53C0-4AEB-8E1B-EC60B3F20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314" y="3879850"/>
            <a:ext cx="2743201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2107DF44-DEC5-4550-9879-04F3C2FF55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8652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8800" dirty="0">
                <a:solidFill>
                  <a:srgbClr val="234465"/>
                </a:solidFill>
              </a:rPr>
              <a:t>Въпроси</a:t>
            </a:r>
            <a:r>
              <a:rPr lang="en-US" sz="8800" dirty="0">
                <a:solidFill>
                  <a:srgbClr val="234465"/>
                </a:solidFill>
              </a:rPr>
              <a:t>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88392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986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 </a:t>
            </a:r>
            <a:r>
              <a:rPr lang="en-US" sz="3200" dirty="0"/>
              <a:t>– </a:t>
            </a:r>
            <a:r>
              <a:rPr lang="bg-BG" sz="3200" dirty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2800" dirty="0">
                <a:hlinkClick r:id="rId4"/>
              </a:rPr>
              <a:t>about.softuni.bg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Фондация "Софтуерен университет"</a:t>
            </a:r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</a:t>
            </a:r>
            <a:r>
              <a:rPr lang="en-US" sz="3200" dirty="0"/>
              <a:t>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Дискусионни форуми на СофтУни</a:t>
            </a:r>
            <a:endParaRPr lang="en-US" sz="3200" dirty="0"/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Обучения</a:t>
            </a:r>
            <a:r>
              <a:rPr lang="en-US" dirty="0"/>
              <a:t> </a:t>
            </a:r>
            <a:r>
              <a:rPr lang="bg-BG" dirty="0"/>
              <a:t>в</a:t>
            </a:r>
            <a:r>
              <a:rPr lang="en-US" dirty="0"/>
              <a:t> </a:t>
            </a:r>
            <a:r>
              <a:rPr lang="bg-BG" dirty="0"/>
              <a:t>Софтуерен университет (СофтУни</a:t>
            </a:r>
            <a:r>
              <a:rPr lang="en-US" dirty="0"/>
              <a:t>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66643C7-A6AB-4746-BC71-F3CD3891AEB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07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bg-BG" dirty="0"/>
              <a:t>Този курс</a:t>
            </a:r>
            <a:r>
              <a:rPr lang="en-US" dirty="0"/>
              <a:t> (</a:t>
            </a:r>
            <a:r>
              <a:rPr lang="bg-BG" dirty="0"/>
              <a:t>презентации, примери, демонстрационен код, упражнения, домашни, видео и други активи</a:t>
            </a:r>
            <a:r>
              <a:rPr lang="en-US" dirty="0"/>
              <a:t>) </a:t>
            </a:r>
            <a:r>
              <a:rPr lang="bg-BG" dirty="0"/>
              <a:t>представлява</a:t>
            </a:r>
            <a:r>
              <a:rPr lang="en-US" dirty="0"/>
              <a:t> </a:t>
            </a:r>
            <a:r>
              <a:rPr lang="bg-BG" b="1" dirty="0"/>
              <a:t>защитено авторско съдържание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bg-BG" dirty="0"/>
              <a:t>Нерегламентирано копиране</a:t>
            </a:r>
            <a:r>
              <a:rPr lang="en-US" dirty="0"/>
              <a:t>,</a:t>
            </a:r>
            <a:r>
              <a:rPr lang="bg-BG" dirty="0"/>
              <a:t> разпространение или използване е незаконно</a:t>
            </a:r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СофтУни</a:t>
            </a:r>
            <a:r>
              <a:rPr lang="en-US" dirty="0"/>
              <a:t> – </a:t>
            </a:r>
            <a:r>
              <a:rPr lang="en-US" dirty="0">
                <a:hlinkClick r:id="rId3"/>
              </a:rPr>
              <a:t>https://about.softuni.bg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Софтуерен университет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  <a:p>
            <a:pPr>
              <a:lnSpc>
                <a:spcPct val="120000"/>
              </a:lnSpc>
            </a:pP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E13473B2-DE05-4A73-B39C-B5C150C170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611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561BD-1601-4293-BF90-60C955360F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3600" b="1" dirty="0"/>
          </a:p>
          <a:p>
            <a:pPr marL="0" indent="0" algn="ctr">
              <a:buNone/>
            </a:pPr>
            <a:r>
              <a:rPr lang="en-US" sz="6600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sli.do</a:t>
            </a:r>
            <a:br>
              <a:rPr lang="en-US" sz="2000" b="1" dirty="0"/>
            </a:br>
            <a:r>
              <a:rPr lang="en-US" sz="11500" b="1" dirty="0"/>
              <a:t>#pb-jan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Имате въпроси?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A0D6E097-82C0-4662-98B0-B810E2A574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589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4" r="-2878"/>
          <a:stretch/>
        </p:blipFill>
        <p:spPr>
          <a:xfrm>
            <a:off x="5111631" y="4407698"/>
            <a:ext cx="6140835" cy="951208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69" t="4939" r="-5810" b="5775"/>
          <a:stretch/>
        </p:blipFill>
        <p:spPr bwMode="auto">
          <a:xfrm>
            <a:off x="2280000" y="3354843"/>
            <a:ext cx="3816000" cy="90000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7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" t="5588" r="-7813" b="1819"/>
          <a:stretch/>
        </p:blipFill>
        <p:spPr>
          <a:xfrm>
            <a:off x="5107204" y="5524457"/>
            <a:ext cx="2926080" cy="90000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9"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49" t="-8951" r="-23891" b="-8951"/>
          <a:stretch/>
        </p:blipFill>
        <p:spPr>
          <a:xfrm>
            <a:off x="8438772" y="1238451"/>
            <a:ext cx="2808000" cy="88553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7" name="SmartIT">
            <a:hlinkClick r:id="rId11"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27" t="-16504" r="-13960" b="-16504"/>
          <a:stretch/>
        </p:blipFill>
        <p:spPr>
          <a:xfrm>
            <a:off x="3940364" y="2287667"/>
            <a:ext cx="4536000" cy="90349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Codexio">
            <a:hlinkClick r:id="rId13"/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5" t="4941" r="3550" b="4346"/>
          <a:stretch/>
        </p:blipFill>
        <p:spPr>
          <a:xfrm>
            <a:off x="1063878" y="3344133"/>
            <a:ext cx="982122" cy="91661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sp>
        <p:nvSpPr>
          <p:cNvPr id="1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2" name="Picture 1">
            <a:hlinkClick r:id="rId15"/>
          </p:cNvPr>
          <p:cNvPicPr>
            <a:picLocks noChangeAspect="1"/>
          </p:cNvPicPr>
          <p:nvPr/>
        </p:nvPicPr>
        <p:blipFill rotWithShape="1">
          <a:blip r:embed="rId16"/>
          <a:srcRect l="5838" t="5064" r="4136" b="5064"/>
          <a:stretch/>
        </p:blipFill>
        <p:spPr>
          <a:xfrm>
            <a:off x="8686452" y="2285029"/>
            <a:ext cx="2560320" cy="90842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" name="Picture 2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30000" y="3352442"/>
            <a:ext cx="1176203" cy="90000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5" name="Picture 4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3878" y="1238451"/>
            <a:ext cx="1505139" cy="86465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6" name="Picture 5">
            <a:hlinkClick r:id="rId21"/>
          </p:cNvPr>
          <p:cNvPicPr>
            <a:picLocks noChangeAspect="1"/>
          </p:cNvPicPr>
          <p:nvPr/>
        </p:nvPicPr>
        <p:blipFill rotWithShape="1">
          <a:blip r:embed="rId22"/>
          <a:srcRect l="-1097" r="-4528"/>
          <a:stretch/>
        </p:blipFill>
        <p:spPr>
          <a:xfrm>
            <a:off x="7740203" y="3338226"/>
            <a:ext cx="3512263" cy="908428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7" name="Picture 6">
            <a:hlinkClick r:id="rId23"/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238754" y="5537762"/>
            <a:ext cx="3013713" cy="88669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SmartIT">
            <a:hlinkClick r:id="rId25"/>
            <a:extLst>
              <a:ext uri="{FF2B5EF4-FFF2-40B4-BE49-F238E27FC236}">
                <a16:creationId xmlns:a16="http://schemas.microsoft.com/office/drawing/2014/main" id="{115D4F40-B5EA-427C-849F-B6EFFC9B617C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63" t="-5711" r="-3984" b="-8810"/>
          <a:stretch/>
        </p:blipFill>
        <p:spPr>
          <a:xfrm>
            <a:off x="1063878" y="2291161"/>
            <a:ext cx="2651760" cy="90000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/>
        </p:spPr>
      </p:pic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F441F556-13A4-448E-B8DB-0D040FB86A4A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2" t="-4131" r="-2923" b="-8314"/>
          <a:stretch/>
        </p:blipFill>
        <p:spPr>
          <a:xfrm>
            <a:off x="1063878" y="4407697"/>
            <a:ext cx="3837857" cy="2016760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Netpeak" descr="Ð ÐµÐ·ÑÐ»ÑÐ°Ñ Ñ Ð¸Ð·Ð¾Ð±ÑÐ°Ð¶ÐµÐ½Ð¸Ðµ Ð·Ð° netpeak">
            <a:hlinkClick r:id="rId28"/>
            <a:extLst>
              <a:ext uri="{FF2B5EF4-FFF2-40B4-BE49-F238E27FC236}">
                <a16:creationId xmlns:a16="http://schemas.microsoft.com/office/drawing/2014/main" id="{A39475DC-B021-42B2-9DEC-2119CF1497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2715180" y="1239728"/>
            <a:ext cx="5577429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56682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AADA-83BE-41E8-9834-CC84EDDA56CD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/>
              <a:t>Цели на Курса и Учебна Програма</a:t>
            </a:r>
            <a:endParaRPr lang="bg-BG" dirty="0"/>
          </a:p>
        </p:txBody>
      </p:sp>
      <p:pic>
        <p:nvPicPr>
          <p:cNvPr id="6" name="Picture 2" descr="Ð ÐµÐ·ÑÐ»ÑÐ°Ñ Ñ Ð¸Ð·Ð¾Ð±ÑÐ°Ð¶ÐµÐ½Ð¸Ðµ Ð·Ð° python logo png">
            <a:extLst>
              <a:ext uri="{FF2B5EF4-FFF2-40B4-BE49-F238E27FC236}">
                <a16:creationId xmlns:a16="http://schemas.microsoft.com/office/drawing/2014/main" id="{EB4FF147-1ABB-4B60-8AE6-BFFDCECD7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512" y="1473868"/>
            <a:ext cx="2338976" cy="233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25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Цели на курса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A5FC383-B8E0-420D-97CF-0847ECE209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3862" y="1121144"/>
            <a:ext cx="9927138" cy="5276048"/>
          </a:xfrm>
        </p:spPr>
        <p:txBody>
          <a:bodyPr>
            <a:normAutofit lnSpcReduction="10000"/>
          </a:bodyPr>
          <a:lstStyle/>
          <a:p>
            <a:r>
              <a:rPr lang="bg-BG" sz="3800" dirty="0"/>
              <a:t>Курсът </a:t>
            </a:r>
            <a:r>
              <a:rPr lang="en-US" sz="3800" dirty="0"/>
              <a:t>"</a:t>
            </a:r>
            <a:r>
              <a:rPr lang="bg-BG" sz="3800" b="1" dirty="0">
                <a:solidFill>
                  <a:schemeClr val="bg1"/>
                </a:solidFill>
              </a:rPr>
              <a:t>Основи на програмирането</a:t>
            </a:r>
            <a:r>
              <a:rPr lang="en-US" sz="3800" dirty="0"/>
              <a:t>"</a:t>
            </a:r>
            <a:r>
              <a:rPr lang="bg-BG" sz="3800" b="1" dirty="0"/>
              <a:t> </a:t>
            </a:r>
            <a:r>
              <a:rPr lang="bg-BG" sz="3800" dirty="0"/>
              <a:t>дава</a:t>
            </a:r>
            <a:r>
              <a:rPr lang="en-US" sz="3800" dirty="0"/>
              <a:t>:</a:t>
            </a:r>
          </a:p>
          <a:p>
            <a:pPr lvl="1"/>
            <a:r>
              <a:rPr lang="bg-BG" sz="3600" dirty="0"/>
              <a:t>Въведение в един от </a:t>
            </a:r>
            <a:r>
              <a:rPr lang="bg-BG" sz="3600" b="1" dirty="0">
                <a:solidFill>
                  <a:schemeClr val="bg1"/>
                </a:solidFill>
              </a:rPr>
              <a:t>най-търсените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600" dirty="0"/>
              <a:t>програмни езици на пазара в България</a:t>
            </a:r>
          </a:p>
          <a:p>
            <a:pPr lvl="1"/>
            <a:r>
              <a:rPr lang="bg-BG" sz="3600" dirty="0"/>
              <a:t>Познания върху </a:t>
            </a:r>
            <a:r>
              <a:rPr lang="bg-BG" sz="3600" b="1" dirty="0">
                <a:solidFill>
                  <a:schemeClr val="bg1"/>
                </a:solidFill>
              </a:rPr>
              <a:t>основни концепции </a:t>
            </a:r>
            <a:r>
              <a:rPr lang="bg-BG" sz="3600" dirty="0"/>
              <a:t>от</a:t>
            </a:r>
            <a:r>
              <a:rPr lang="en-US" sz="3600" dirty="0"/>
              <a:t> </a:t>
            </a:r>
            <a:r>
              <a:rPr lang="bg-BG" sz="3600" dirty="0"/>
              <a:t>информационните технологии</a:t>
            </a:r>
          </a:p>
          <a:p>
            <a:pPr lvl="1"/>
            <a:r>
              <a:rPr lang="bg-BG" sz="3600" dirty="0"/>
              <a:t>Базово </a:t>
            </a:r>
            <a:r>
              <a:rPr lang="bg-BG" sz="3600" b="1" dirty="0">
                <a:solidFill>
                  <a:schemeClr val="bg1"/>
                </a:solidFill>
              </a:rPr>
              <a:t>алгоритмично мислене</a:t>
            </a:r>
          </a:p>
          <a:p>
            <a:pPr lvl="1"/>
            <a:r>
              <a:rPr lang="bg-BG" sz="3600" dirty="0"/>
              <a:t>Първа крачка в едно ново и </a:t>
            </a:r>
            <a:r>
              <a:rPr lang="bg-BG" sz="3600" b="1" dirty="0">
                <a:solidFill>
                  <a:schemeClr val="bg1"/>
                </a:solidFill>
              </a:rPr>
              <a:t>динамично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bg-BG" sz="3600" b="1" dirty="0">
                <a:solidFill>
                  <a:schemeClr val="bg1"/>
                </a:solidFill>
              </a:rPr>
              <a:t>начинание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1D128E-BE90-43B3-A1E3-D93013558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5710" y="3759169"/>
            <a:ext cx="1476079" cy="1484901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D431DFCE-DF9D-4DFF-A77F-43F10CD2A491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95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Учебна Програма (1)</a:t>
            </a:r>
            <a:endParaRPr lang="en-US" dirty="0"/>
          </a:p>
        </p:txBody>
      </p:sp>
      <p:pic>
        <p:nvPicPr>
          <p:cNvPr id="4098" name="Picture 2" descr="Ð ÐµÐ·ÑÐ»ÑÐ°Ñ Ñ Ð¸Ð·Ð¾Ð±ÑÐ°Ð¶ÐµÐ½Ð¸Ðµ Ð·Ð° agenda png">
            <a:extLst>
              <a:ext uri="{FF2B5EF4-FFF2-40B4-BE49-F238E27FC236}">
                <a16:creationId xmlns:a16="http://schemas.microsoft.com/office/drawing/2014/main" id="{837EBCCA-678C-49A1-9865-207A32623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28194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D2E9DE1-82A1-44E1-8703-3FB5C76DEE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815018" cy="5528766"/>
          </a:xfrm>
        </p:spPr>
        <p:txBody>
          <a:bodyPr>
            <a:normAutofit/>
          </a:bodyPr>
          <a:lstStyle/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Първи стъпки в програмирането</a:t>
            </a:r>
            <a:endParaRPr lang="ru-RU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Проверки</a:t>
            </a:r>
            <a:endParaRPr lang="ru-RU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По-сложни проверки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</a:t>
            </a:r>
            <a:r>
              <a:rPr lang="en-US" dirty="0">
                <a:latin typeface="+mj-lt"/>
              </a:rPr>
              <a:t>For</a:t>
            </a:r>
            <a:r>
              <a:rPr lang="bg-BG" dirty="0">
                <a:latin typeface="+mj-lt"/>
              </a:rPr>
              <a:t>-цикъл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en-US" dirty="0">
                <a:latin typeface="+mj-lt"/>
              </a:rPr>
              <a:t> While-</a:t>
            </a:r>
            <a:r>
              <a:rPr lang="bg-BG" dirty="0">
                <a:latin typeface="+mj-lt"/>
              </a:rPr>
              <a:t>цикъл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en-US" dirty="0">
                <a:latin typeface="+mj-lt"/>
              </a:rPr>
              <a:t> </a:t>
            </a:r>
            <a:r>
              <a:rPr lang="bg-BG" dirty="0">
                <a:latin typeface="+mj-lt"/>
              </a:rPr>
              <a:t>Вложени</a:t>
            </a:r>
            <a:r>
              <a:rPr lang="ru-RU" dirty="0">
                <a:latin typeface="+mj-lt"/>
              </a:rPr>
              <a:t> цикли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AF740E15-BFC2-4B75-AF08-C68817F79A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915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Учебна Програма</a:t>
            </a:r>
            <a:r>
              <a:rPr lang="en-US" dirty="0"/>
              <a:t> (2)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9810A8-17FA-4769-9DCA-88E7721A1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414" y="3124200"/>
            <a:ext cx="3124200" cy="3124200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73BE551-FFF7-4269-9710-E1EBD1440F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815018" cy="5528766"/>
          </a:xfrm>
        </p:spPr>
        <p:txBody>
          <a:bodyPr>
            <a:normAutofit/>
          </a:bodyPr>
          <a:lstStyle/>
          <a:p>
            <a:pPr marL="514350" indent="-356616">
              <a:buFont typeface="+mj-lt"/>
              <a:buAutoNum type="arabicPeriod" startAt="7"/>
            </a:pPr>
            <a:r>
              <a:rPr lang="en-US" dirty="0"/>
              <a:t> </a:t>
            </a:r>
            <a:r>
              <a:rPr lang="ru-RU" dirty="0"/>
              <a:t>Подготовка за </a:t>
            </a:r>
            <a:r>
              <a:rPr lang="bg-BG" dirty="0"/>
              <a:t>приемен изпит</a:t>
            </a:r>
            <a:endParaRPr lang="en-US" dirty="0"/>
          </a:p>
          <a:p>
            <a:pPr marL="442913" indent="-356616">
              <a:buClr>
                <a:schemeClr val="tx1"/>
              </a:buClr>
              <a:buFont typeface="+mj-lt"/>
              <a:buAutoNum type="arabicPeriod" startAt="7"/>
            </a:pPr>
            <a:r>
              <a:rPr lang="en-US" dirty="0"/>
              <a:t> </a:t>
            </a:r>
            <a:r>
              <a:rPr lang="bg-BG" dirty="0"/>
              <a:t>Пробен онлайн изпит</a:t>
            </a:r>
          </a:p>
          <a:p>
            <a:pPr marL="442913" indent="-356616">
              <a:buClr>
                <a:schemeClr val="tx1"/>
              </a:buClr>
              <a:buFont typeface="+mj-lt"/>
              <a:buAutoNum type="arabicPeriod" startAt="7"/>
            </a:pPr>
            <a:r>
              <a:rPr lang="en-US" dirty="0"/>
              <a:t> </a:t>
            </a:r>
            <a:r>
              <a:rPr lang="ru-RU" dirty="0"/>
              <a:t>Онлайн теоретичен </a:t>
            </a:r>
            <a:r>
              <a:rPr lang="bg-BG" dirty="0"/>
              <a:t>изпит </a:t>
            </a:r>
            <a:endParaRPr lang="ru-RU" dirty="0"/>
          </a:p>
          <a:p>
            <a:pPr marL="442913" indent="-356616">
              <a:buFont typeface="+mj-lt"/>
              <a:buAutoNum type="arabicPeriod" startAt="7"/>
            </a:pPr>
            <a:r>
              <a:rPr lang="en-US" dirty="0"/>
              <a:t> </a:t>
            </a:r>
            <a:r>
              <a:rPr lang="ru-RU" dirty="0"/>
              <a:t>Онлайн практически </a:t>
            </a:r>
            <a:r>
              <a:rPr lang="bg-BG" b="1" dirty="0">
                <a:solidFill>
                  <a:schemeClr val="bg1"/>
                </a:solidFill>
              </a:rPr>
              <a:t>приемен</a:t>
            </a:r>
            <a:r>
              <a:rPr lang="bg-BG" dirty="0"/>
              <a:t> изпит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D52575A-1415-41B1-B1D0-6243E2E33A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1083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02D1E6-5D95-480B-8FC5-303A75AC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Разпределение на Лекция</a:t>
            </a:r>
            <a:endParaRPr lang="en-US" dirty="0"/>
          </a:p>
        </p:txBody>
      </p:sp>
      <p:graphicFrame>
        <p:nvGraphicFramePr>
          <p:cNvPr id="6" name="Group 134">
            <a:extLst>
              <a:ext uri="{FF2B5EF4-FFF2-40B4-BE49-F238E27FC236}">
                <a16:creationId xmlns:a16="http://schemas.microsoft.com/office/drawing/2014/main" id="{40B5E440-8818-4D2A-A210-CDACD01231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3340557"/>
              </p:ext>
            </p:extLst>
          </p:nvPr>
        </p:nvGraphicFramePr>
        <p:xfrm>
          <a:off x="1257300" y="2034000"/>
          <a:ext cx="9677400" cy="3530460"/>
        </p:xfrm>
        <a:graphic>
          <a:graphicData uri="http://schemas.openxmlformats.org/drawingml/2006/table">
            <a:tbl>
              <a:tblPr/>
              <a:tblGrid>
                <a:gridCol w="4994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2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424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Дейност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Времетраене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094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312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Почивка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705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Почивка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15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40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0586892"/>
                  </a:ext>
                </a:extLst>
              </a:tr>
            </a:tbl>
          </a:graphicData>
        </a:graphic>
      </p:graphicFrame>
      <p:sp>
        <p:nvSpPr>
          <p:cNvPr id="5" name="Slide Number">
            <a:extLst>
              <a:ext uri="{FF2B5EF4-FFF2-40B4-BE49-F238E27FC236}">
                <a16:creationId xmlns:a16="http://schemas.microsoft.com/office/drawing/2014/main" id="{8D125D4B-74EA-4A50-9F39-2E20C5D04D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3287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4638</TotalTime>
  <Words>1124</Words>
  <Application>Microsoft Office PowerPoint</Application>
  <PresentationFormat>Widescreen</PresentationFormat>
  <Paragraphs>195</Paragraphs>
  <Slides>29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Consolas</vt:lpstr>
      <vt:lpstr>Wingdings</vt:lpstr>
      <vt:lpstr>Wingdings 2</vt:lpstr>
      <vt:lpstr>SoftUni</vt:lpstr>
      <vt:lpstr>Основи на програмирането </vt:lpstr>
      <vt:lpstr>Съдържание</vt:lpstr>
      <vt:lpstr>Имате въпроси?</vt:lpstr>
      <vt:lpstr>SoftUni Diamond Partners</vt:lpstr>
      <vt:lpstr>Цели на Курса и Учебна Програма</vt:lpstr>
      <vt:lpstr>Цели на курса</vt:lpstr>
      <vt:lpstr>Учебна Програма (1)</vt:lpstr>
      <vt:lpstr>Учебна Програма (2)</vt:lpstr>
      <vt:lpstr>Разпределение на Лекция</vt:lpstr>
      <vt:lpstr>Преподаватели</vt:lpstr>
      <vt:lpstr>Преподаватели</vt:lpstr>
      <vt:lpstr>Преподаватели</vt:lpstr>
      <vt:lpstr>Домашни, Изпити и Оценяване</vt:lpstr>
      <vt:lpstr>Упражнения и Домашни</vt:lpstr>
      <vt:lpstr>Система за Онлайн Оценяване </vt:lpstr>
      <vt:lpstr>Как Работи Тестването в Judge Системата?</vt:lpstr>
      <vt:lpstr>Онлайн Практически Изпит</vt:lpstr>
      <vt:lpstr>Онлайн Теоретичен Изпит</vt:lpstr>
      <vt:lpstr>Резултати от Приемен Изпит</vt:lpstr>
      <vt:lpstr>СофтУни Сертификат</vt:lpstr>
      <vt:lpstr>ЦПО Сертификат</vt:lpstr>
      <vt:lpstr>Какво ни трябва за курса?</vt:lpstr>
      <vt:lpstr>Сайт на Курса и Материали</vt:lpstr>
      <vt:lpstr>Слайдове, Видео, Домашни</vt:lpstr>
      <vt:lpstr>Книга "Основи на програмирането със Python"</vt:lpstr>
      <vt:lpstr>Препоръчителен Софтуер</vt:lpstr>
      <vt:lpstr>Въпроси?</vt:lpstr>
      <vt:lpstr>Обучения в Софтуерен университет (СофтУни)</vt:lpstr>
      <vt:lpstr>Лиценз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Кодиране за начинаещи - откриване на курса</dc:title>
  <dc:subject>Software Development</dc:subject>
  <dc:creator>Software University</dc:creator>
  <cp:keywords>Sofware University; SoftUni; programming; coding; software development; education; training; course; курс; програмиране; кодене; кодиране; СофтУни</cp:keywords>
  <dc:description>© SoftUni – https://softuni.org_x000d_
© Software University – https://softuni.bg_x000d_
_x000d_
Copyrighted document. Unauthorized copy, reproduction or use is not permitted.</dc:description>
  <cp:lastModifiedBy>Topuzakova, Desislava</cp:lastModifiedBy>
  <cp:revision>55</cp:revision>
  <dcterms:created xsi:type="dcterms:W3CDTF">2018-05-23T13:08:44Z</dcterms:created>
  <dcterms:modified xsi:type="dcterms:W3CDTF">2021-01-08T20:25:24Z</dcterms:modified>
  <cp:category>computer programming;programming;software development;software engineering</cp:category>
</cp:coreProperties>
</file>